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0" r:id="rId4"/>
  </p:sldMasterIdLst>
  <p:notesMasterIdLst>
    <p:notesMasterId r:id="rId25"/>
  </p:notesMasterIdLst>
  <p:handoutMasterIdLst>
    <p:handoutMasterId r:id="rId26"/>
  </p:handoutMasterIdLst>
  <p:sldIdLst>
    <p:sldId id="256" r:id="rId5"/>
    <p:sldId id="279" r:id="rId6"/>
    <p:sldId id="280" r:id="rId7"/>
    <p:sldId id="288" r:id="rId8"/>
    <p:sldId id="259" r:id="rId9"/>
    <p:sldId id="260" r:id="rId10"/>
    <p:sldId id="282" r:id="rId11"/>
    <p:sldId id="283" r:id="rId12"/>
    <p:sldId id="281" r:id="rId13"/>
    <p:sldId id="263" r:id="rId14"/>
    <p:sldId id="284" r:id="rId15"/>
    <p:sldId id="276" r:id="rId16"/>
    <p:sldId id="285" r:id="rId17"/>
    <p:sldId id="286" r:id="rId18"/>
    <p:sldId id="265" r:id="rId19"/>
    <p:sldId id="266" r:id="rId20"/>
    <p:sldId id="287" r:id="rId21"/>
    <p:sldId id="270" r:id="rId22"/>
    <p:sldId id="289" r:id="rId23"/>
    <p:sldId id="27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8" userDrawn="1">
          <p15:clr>
            <a:srgbClr val="A4A3A4"/>
          </p15:clr>
        </p15:guide>
        <p15:guide id="2" pos="7080" userDrawn="1">
          <p15:clr>
            <a:srgbClr val="A4A3A4"/>
          </p15:clr>
        </p15:guide>
        <p15:guide id="3" pos="51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86432" autoAdjust="0"/>
  </p:normalViewPr>
  <p:slideViewPr>
    <p:cSldViewPr snapToGrid="0">
      <p:cViewPr varScale="1">
        <p:scale>
          <a:sx n="64" d="100"/>
          <a:sy n="64" d="100"/>
        </p:scale>
        <p:origin x="546" y="72"/>
      </p:cViewPr>
      <p:guideLst>
        <p:guide orient="horz" pos="1848"/>
        <p:guide pos="7080"/>
        <p:guide pos="5112"/>
      </p:guideLst>
    </p:cSldViewPr>
  </p:slideViewPr>
  <p:outlineViewPr>
    <p:cViewPr>
      <p:scale>
        <a:sx n="33" d="100"/>
        <a:sy n="33" d="100"/>
      </p:scale>
      <p:origin x="0" y="-481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845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F80AE3C0-C0E9-40F8-963A-C710B0868CE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DB19749-4C26-46F6-A13E-4F2E91EC14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B2F5F-49ED-40E3-A1A5-941FF8279870}" type="datetimeFigureOut">
              <a:rPr lang="en-US" smtClean="0"/>
              <a:t>1/6/2024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9826E5B-3572-4EEA-91A0-FE0838ED61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1D8116-DB0F-4C4A-85AD-5331C0D78B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B74FA-BCF5-412C-B474-5CA730E53DF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6456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C1060-699B-414A-8D16-7630F8BDD05E}" type="datetimeFigureOut">
              <a:rPr lang="en-US" smtClean="0"/>
              <a:t>1/6/2024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DF348-2A86-4531-BD4E-BD8C0BBDAD4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876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31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147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4365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2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647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301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849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676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537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51245-A7A5-4517-A4C5-F741FAE668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543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6269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ADF348-2A86-4531-BD4E-BD8C0BBDAD4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083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F1947BE1-D586-49AE-B2E6-EE426AA239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753291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4C316E-D918-422D-AC5F-D93C59AB67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8" y="627016"/>
            <a:ext cx="6389027" cy="5601790"/>
          </a:xfrm>
        </p:spPr>
        <p:txBody>
          <a:bodyPr>
            <a:noAutofit/>
          </a:bodyPr>
          <a:lstStyle>
            <a:lvl1pPr algn="r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8000" baseline="0"/>
            </a:lvl1pPr>
          </a:lstStyle>
          <a:p>
            <a:r>
              <a:rPr lang="en-US" dirty="0"/>
              <a:t>Click to edit Master TEXT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4B4012DC-9879-489B-B525-C474C5DD29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29797" y="627016"/>
            <a:ext cx="3199034" cy="5590903"/>
          </a:xfrm>
        </p:spPr>
        <p:txBody>
          <a:bodyPr anchor="ctr">
            <a:normAutofit/>
          </a:bodyPr>
          <a:lstStyle>
            <a:lvl1pPr>
              <a:defRPr lang="en-US" sz="2600" kern="1200" spc="50" baseline="0" dirty="0" smtClean="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14051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D984A150-581C-4608-9034-48767311A6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DF7571-A130-4054-9513-4BDAC9AE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830" y="635000"/>
            <a:ext cx="5171770" cy="2039374"/>
          </a:xfrm>
        </p:spPr>
        <p:txBody>
          <a:bodyPr anchor="b">
            <a:noAutofit/>
          </a:bodyPr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sz="6600"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DCA27FA5-F6EE-4784-AC43-76381FC2CD9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1998" y="2911475"/>
            <a:ext cx="4500563" cy="3311525"/>
          </a:xfrm>
        </p:spPr>
        <p:txBody>
          <a:bodyPr>
            <a:normAutofit/>
          </a:bodyPr>
          <a:lstStyle>
            <a:lvl1pPr>
              <a:defRPr lang="en-US" sz="2200" kern="1200" spc="5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xmlns="" id="{7094F8F4-63E4-4A00-8F98-09219DA987A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2113" y="639763"/>
            <a:ext cx="2198687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B34D9F00-72E9-433A-9427-8DA07653B2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7675" y="638175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xmlns="" id="{1AD0C148-B6DB-4D32-B139-403A6AEC3DD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2113" y="3668713"/>
            <a:ext cx="2198687" cy="2554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xmlns="" id="{D9D424B8-9E08-469D-88C8-019306CA382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7675" y="3668713"/>
            <a:ext cx="2198688" cy="25463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2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B9D15A25-1111-478B-8F77-D992652C71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990108" y="1225106"/>
            <a:ext cx="8201891" cy="39518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66A3D1-C594-4520-A142-F0D3F59C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2804" y="1225484"/>
            <a:ext cx="4059934" cy="395180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51FF791A-8D73-49AD-8569-7F4FE1464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7779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C16F6145-A1AE-4CDA-AE26-E8FDEFAAB395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984437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3FDD02FA-6843-4E54-ACDC-AFEAFB4EFAA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9421095" y="5355583"/>
            <a:ext cx="2270162" cy="577153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05051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245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B9D15A25-1111-478B-8F77-D992652C71C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2264985"/>
            <a:ext cx="5297764" cy="39521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693472D-332A-4010-9FEA-8E1E9AE7E1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6213" y="336958"/>
            <a:ext cx="10616187" cy="1700784"/>
          </a:xfrm>
        </p:spPr>
        <p:txBody>
          <a:bodyPr/>
          <a:lstStyle>
            <a:lvl1pPr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51FF791A-8D73-49AD-8569-7F4FE14648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120" y="2587752"/>
            <a:ext cx="3694176" cy="3258102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cs typeface="Calibri"/>
              </a:rPr>
              <a:t>Click to edit master text style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xmlns="" id="{69D1BED5-2D39-40ED-92F5-CF06BE8A75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297764" y="2265363"/>
            <a:ext cx="3479524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42FBE291-E88A-44C5-884C-183EE7F67EE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77288" y="2265363"/>
            <a:ext cx="3414712" cy="3951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9B99AED-D702-41BF-B21E-9BFB06308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1" y="6356350"/>
            <a:ext cx="335326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674C4BB-67B0-4BF7-A7D4-4222652ED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952C385-1FC3-453C-952E-8DDB1B0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0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D984A150-581C-4608-9034-48767311A6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609447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0438" y="317499"/>
            <a:ext cx="4500737" cy="2095501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60438" y="2587625"/>
            <a:ext cx="4500737" cy="35941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xmlns="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474" y="0"/>
            <a:ext cx="3046351" cy="34283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6B54A389-080E-45CE-8275-215B7C9B58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48763" y="0"/>
            <a:ext cx="304800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xmlns="" id="{F5006F58-5D95-4392-9D32-BE333EA549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02350" y="3429000"/>
            <a:ext cx="6076950" cy="3429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73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B81E0804-8E9E-4C6E-B18D-44FE715B239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3844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236976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8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D984A150-581C-4608-9034-48767311A6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EE19D4B2-6593-465B-9A8E-03DFC943441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5771" y="1004205"/>
            <a:ext cx="6096000" cy="3725183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sz="5400" dirty="0"/>
              <a:t>Click to edit master text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3537098-0CB9-40F0-99EE-35DF790670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657345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Footer Placeholder 8">
            <a:extLst>
              <a:ext uri="{FF2B5EF4-FFF2-40B4-BE49-F238E27FC236}">
                <a16:creationId xmlns:a16="http://schemas.microsoft.com/office/drawing/2014/main" xmlns="" id="{A468A676-C4AD-4F50-936D-1C858E8136CE}"/>
              </a:ext>
            </a:extLst>
          </p:cNvPr>
          <p:cNvSpPr txBox="1">
            <a:spLocks/>
          </p:cNvSpPr>
          <p:nvPr userDrawn="1"/>
        </p:nvSpPr>
        <p:spPr>
          <a:xfrm>
            <a:off x="960438" y="6356350"/>
            <a:ext cx="49815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Sample Footer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E309CC8E-0532-4674-9535-1514DA3C14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5771" y="4865914"/>
            <a:ext cx="6096000" cy="532038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cs typeface="Calibri"/>
              </a:rPr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40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xmlns="" id="{91DF4D9E-FD4F-4244-ACD6-44EC4C0494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668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4" name="Picture Placeholder 22">
            <a:extLst>
              <a:ext uri="{FF2B5EF4-FFF2-40B4-BE49-F238E27FC236}">
                <a16:creationId xmlns:a16="http://schemas.microsoft.com/office/drawing/2014/main" xmlns="" id="{44F5B526-8975-4F7C-B558-830FCEE068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1762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Picture Placeholder 22">
            <a:extLst>
              <a:ext uri="{FF2B5EF4-FFF2-40B4-BE49-F238E27FC236}">
                <a16:creationId xmlns:a16="http://schemas.microsoft.com/office/drawing/2014/main" xmlns="" id="{ED20DBB5-D24E-40D6-AFFB-428692A51A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76021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xmlns="" id="{F6F7262C-3E29-4219-AF83-B7A71B97A13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34500" y="3048000"/>
            <a:ext cx="1790700" cy="1790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xmlns="" id="{53861F78-BD42-4F29-8487-1641CFD039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68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xmlns="" id="{FFAB1F8B-1CEE-4068-86DE-561A12A041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68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xmlns="" id="{D5AE44CD-B78E-4EE2-B0F2-E0D436C2BA1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821762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xmlns="" id="{3C4FE2DB-091F-4F7A-B6B6-9A6F22AC0B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821762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27">
            <a:extLst>
              <a:ext uri="{FF2B5EF4-FFF2-40B4-BE49-F238E27FC236}">
                <a16:creationId xmlns:a16="http://schemas.microsoft.com/office/drawing/2014/main" xmlns="" id="{3A3F9D5D-A5CF-482B-A14C-E5BFADB76F7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576021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27">
            <a:extLst>
              <a:ext uri="{FF2B5EF4-FFF2-40B4-BE49-F238E27FC236}">
                <a16:creationId xmlns:a16="http://schemas.microsoft.com/office/drawing/2014/main" xmlns="" id="{A4F265B4-1FBB-4396-A938-862D45713A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576021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Text Placeholder 27">
            <a:extLst>
              <a:ext uri="{FF2B5EF4-FFF2-40B4-BE49-F238E27FC236}">
                <a16:creationId xmlns:a16="http://schemas.microsoft.com/office/drawing/2014/main" xmlns="" id="{AC1BA7DC-98B0-4261-8F1E-8101FB5D480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334500" y="5124103"/>
            <a:ext cx="1790700" cy="350292"/>
          </a:xfrm>
        </p:spPr>
        <p:txBody>
          <a:bodyPr>
            <a:normAutofit/>
          </a:bodyPr>
          <a:lstStyle>
            <a:lvl1pPr algn="ctr"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xmlns="" id="{2E4EF69E-34E2-46FF-A0FA-3F136396D3E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334500" y="5458421"/>
            <a:ext cx="1790700" cy="350292"/>
          </a:xfrm>
        </p:spPr>
        <p:txBody>
          <a:bodyPr>
            <a:noAutofit/>
          </a:bodyPr>
          <a:lstStyle>
            <a:lvl1pPr algn="ctr">
              <a:defRPr lang="en-US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xmlns="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68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xmlns="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593407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xmlns="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021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xmlns="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77512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77512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xmlns="" id="{9054C03E-8FD4-4345-A971-0A2CCF5C4A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94903" y="2587752"/>
            <a:ext cx="3236976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xmlns="" id="{56D09A0C-509F-447E-AFB1-5531727D7DF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94903" y="3594538"/>
            <a:ext cx="3236976" cy="2586806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1700"/>
            </a:lvl1pPr>
            <a:lvl2pPr>
              <a:defRPr sz="1800"/>
            </a:lvl2pPr>
            <a:lvl3pPr marL="560070" indent="-285750">
              <a:buFont typeface="Arial" panose="020B0604020202020204" pitchFamily="34" charset="0"/>
              <a:buChar char="•"/>
              <a:defRPr sz="1400"/>
            </a:lvl3pPr>
            <a:lvl4pPr>
              <a:defRPr sz="1400"/>
            </a:lvl4pPr>
            <a:lvl5pPr marL="880110" indent="-285750"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0120" y="6356350"/>
            <a:ext cx="3417916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xmlns="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77512" y="6356350"/>
            <a:ext cx="3236976" cy="3651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45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79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3" r:id="rId4"/>
    <p:sldLayoutId id="2147483672" r:id="rId5"/>
    <p:sldLayoutId id="2147483686" r:id="rId6"/>
    <p:sldLayoutId id="2147483687" r:id="rId7"/>
    <p:sldLayoutId id="2147483675" r:id="rId8"/>
    <p:sldLayoutId id="2147483688" r:id="rId9"/>
    <p:sldLayoutId id="2147483682" r:id="rId10"/>
    <p:sldLayoutId id="214748368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re emerging economies already engaging with Industry 4.0 technologies? -  Development Matte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055"/>
            <a:ext cx="7547556" cy="5751138"/>
          </a:xfrm>
          <a:prstGeom prst="rect">
            <a:avLst/>
          </a:prstGeom>
          <a:noFill/>
          <a:effectLst>
            <a:outerShdw blurRad="558800" dist="50800" dir="7080000" sx="55000" sy="55000" algn="ctr" rotWithShape="0">
              <a:srgbClr val="000000">
                <a:alpha val="54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xmlns="" id="{E8C4EFE6-2069-473C-9C7D-664E02AC6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7556" y="851338"/>
            <a:ext cx="4644444" cy="4949855"/>
          </a:xfrm>
        </p:spPr>
        <p:txBody>
          <a:bodyPr/>
          <a:lstStyle/>
          <a:p>
            <a:pPr algn="ctr"/>
            <a:r>
              <a:rPr lang="en-US" sz="6000" dirty="0" smtClean="0">
                <a:solidFill>
                  <a:schemeClr val="tx1"/>
                </a:solidFill>
              </a:rPr>
              <a:t>Internet of Things in Industry Revolution 4.0 </a:t>
            </a:r>
            <a:endParaRPr lang="en-US" sz="60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50302" y="5986605"/>
            <a:ext cx="4646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Image </a:t>
            </a:r>
            <a:r>
              <a:rPr lang="en-US" dirty="0" smtClean="0">
                <a:solidFill>
                  <a:schemeClr val="bg2"/>
                </a:solidFill>
              </a:rPr>
              <a:t>source : OECD Development Matters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/>
          <a:lstStyle/>
          <a:p>
            <a:pPr algn="ctr"/>
            <a:r>
              <a:rPr lang="en-US" dirty="0" err="1" smtClean="0"/>
              <a:t>Abb</a:t>
            </a:r>
            <a:r>
              <a:rPr lang="en-US" dirty="0" smtClean="0"/>
              <a:t> robotics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0585" y="2488367"/>
            <a:ext cx="619093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ABB Robotics is a huge Swiss robotic manufacturing company.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They have been providing the robotics services in both production and budget control during the shortage of skilled labor.</a:t>
            </a:r>
          </a:p>
          <a:p>
            <a:endParaRPr lang="en-US" sz="2400" dirty="0"/>
          </a:p>
          <a:p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Their main aim is to automate the whole industrial thing.</a:t>
            </a:r>
            <a:endParaRPr lang="en-US" sz="2400" dirty="0"/>
          </a:p>
        </p:txBody>
      </p:sp>
      <p:pic>
        <p:nvPicPr>
          <p:cNvPr id="4102" name="Picture 6" descr="ABB Robotics President Predicts Automation and Robotics Trends for 2022 -  Robotics 24/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1522" y="2488367"/>
            <a:ext cx="571500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678169" y="6458685"/>
            <a:ext cx="5021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Robotics 4/7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/>
          <a:lstStyle/>
          <a:p>
            <a:pPr algn="ctr"/>
            <a:r>
              <a:rPr lang="en-US" dirty="0" smtClean="0"/>
              <a:t>Bosch greenhouse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2549729"/>
            <a:ext cx="61909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Bosch’s smart green house uses </a:t>
            </a:r>
            <a:r>
              <a:rPr lang="en-US" sz="2400" dirty="0" err="1" smtClean="0"/>
              <a:t>IoT</a:t>
            </a:r>
            <a:r>
              <a:rPr lang="en-US" sz="2400" dirty="0" smtClean="0"/>
              <a:t> sensors like thermistors, infrared sensors to detect the temperature, humidity and motion as well.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Bosch company adopted </a:t>
            </a:r>
            <a:r>
              <a:rPr lang="en-US" sz="2400" dirty="0" err="1" smtClean="0"/>
              <a:t>IoT</a:t>
            </a:r>
            <a:r>
              <a:rPr lang="en-US" sz="2400" dirty="0" smtClean="0"/>
              <a:t> in their greenhouse for the better productivity and predictive maintenance.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678169" y="6458685"/>
            <a:ext cx="5021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Bosch </a:t>
            </a:r>
            <a:r>
              <a:rPr lang="en-US" dirty="0" err="1" smtClean="0"/>
              <a:t>Presse</a:t>
            </a:r>
            <a:endParaRPr lang="en-US" dirty="0"/>
          </a:p>
        </p:txBody>
      </p:sp>
      <p:pic>
        <p:nvPicPr>
          <p:cNvPr id="5126" name="Picture 6" descr="https://www.bosch-presse.de/pressportal/de/media/dam_images/pi10007/healthy_tomatoes_bosch-plantec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76" y="2825484"/>
            <a:ext cx="6046744" cy="3267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4166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Smart factory components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88731" y="2885090"/>
            <a:ext cx="4146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148" name="Picture 4" descr="All You Need to Know About The Smart Factory Requirement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008" y="2299938"/>
            <a:ext cx="5598935" cy="4188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524703" y="6488668"/>
            <a:ext cx="3783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LKH </a:t>
            </a:r>
            <a:r>
              <a:rPr lang="en-US" dirty="0" err="1" smtClean="0"/>
              <a:t>Precicon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93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466" y="417575"/>
            <a:ext cx="10864018" cy="170078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Sensors used in Smart factory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88731" y="2885090"/>
            <a:ext cx="4146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1292" y="2750979"/>
            <a:ext cx="10566366" cy="373768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There are many </a:t>
            </a:r>
            <a:r>
              <a:rPr lang="en-US" dirty="0" err="1" smtClean="0"/>
              <a:t>IoT</a:t>
            </a:r>
            <a:r>
              <a:rPr lang="en-US" dirty="0" smtClean="0"/>
              <a:t> sensors used in a smart factory depending upon their compatibility and their use on the particular place.</a:t>
            </a:r>
          </a:p>
          <a:p>
            <a:r>
              <a:rPr lang="en-US" dirty="0" smtClean="0"/>
              <a:t> For instance, sensors like,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Temperature sensor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Infrared sensor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Hall Effect sensor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Proximity sensors, Accelerometers etc.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6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466" y="417575"/>
            <a:ext cx="10864018" cy="170078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Communication protocol in Smart factory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88731" y="2885090"/>
            <a:ext cx="4146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172" name="Picture 4" descr="Schematic diagram of IoT smart-factory communication system. | Download  Scientific Diagram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972" y="2268822"/>
            <a:ext cx="8102533" cy="4327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51082" y="6488668"/>
            <a:ext cx="6329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Research Gate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34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/>
          <a:lstStyle/>
          <a:p>
            <a:pPr algn="ctr"/>
            <a:r>
              <a:rPr lang="en-US" dirty="0" smtClean="0"/>
              <a:t>Security challenges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580033" y="2285998"/>
            <a:ext cx="5290734" cy="457200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395489" y="6488668"/>
            <a:ext cx="56598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</a:t>
            </a:r>
            <a:r>
              <a:rPr lang="en-US" dirty="0" err="1" smtClean="0"/>
              <a:t>Sprintzeal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309" y="317814"/>
            <a:ext cx="11603421" cy="170078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Human machine collaboration in industry 4.0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E9052153-84CE-4C4C-9422-F437CC027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3236976" cy="892048"/>
          </a:xfrm>
        </p:spPr>
        <p:txBody>
          <a:bodyPr/>
          <a:lstStyle/>
          <a:p>
            <a:pPr algn="ctr"/>
            <a:r>
              <a:rPr lang="en-US" dirty="0" smtClean="0"/>
              <a:t>Human machine interface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B9ED227-95A7-4B08-91FE-5E0EF0D41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0933" y="3736428"/>
            <a:ext cx="3236976" cy="1860331"/>
          </a:xfrm>
        </p:spPr>
        <p:txBody>
          <a:bodyPr>
            <a:normAutofit/>
          </a:bodyPr>
          <a:lstStyle/>
          <a:p>
            <a:r>
              <a:rPr lang="en-US" sz="2000" dirty="0" smtClean="0"/>
              <a:t>Interfaces like touchscreen, AR/VR enables continuous interaction between human and machine.</a:t>
            </a:r>
            <a:endParaRPr lang="en-US" sz="2000" dirty="0"/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xmlns="" id="{3A9D6D54-1465-4F38-AF0C-D1D9C4B69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8531" y="2587752"/>
            <a:ext cx="3236976" cy="892048"/>
          </a:xfrm>
        </p:spPr>
        <p:txBody>
          <a:bodyPr/>
          <a:lstStyle/>
          <a:p>
            <a:pPr algn="ctr"/>
            <a:r>
              <a:rPr lang="en-US" dirty="0" smtClean="0"/>
              <a:t>Collaborative robots (</a:t>
            </a:r>
            <a:r>
              <a:rPr lang="en-US" dirty="0" err="1" smtClean="0"/>
              <a:t>cobots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9C2ECAAA-1E9C-4845-8EA9-E11A76F081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77512" y="3665482"/>
            <a:ext cx="3236976" cy="2002221"/>
          </a:xfrm>
        </p:spPr>
        <p:txBody>
          <a:bodyPr>
            <a:normAutofit/>
          </a:bodyPr>
          <a:lstStyle/>
          <a:p>
            <a:r>
              <a:rPr lang="en-US" sz="2000" dirty="0"/>
              <a:t>Robots work alongside humans, assisting in tasks, with sensors ensuring safety and adaptability.</a:t>
            </a:r>
          </a:p>
          <a:p>
            <a:endParaRPr lang="en-US" sz="20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B2E3A0DE-C4AF-4CF7-8543-12273A6106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94903" y="2587752"/>
            <a:ext cx="3498159" cy="892048"/>
          </a:xfrm>
        </p:spPr>
        <p:txBody>
          <a:bodyPr/>
          <a:lstStyle/>
          <a:p>
            <a:r>
              <a:rPr lang="en-US" dirty="0" smtClean="0"/>
              <a:t>Skill development 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xmlns="" id="{4E650F12-7519-49DD-8FF1-548919AFB26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84091" y="3594538"/>
            <a:ext cx="3236976" cy="2073165"/>
          </a:xfrm>
        </p:spPr>
        <p:txBody>
          <a:bodyPr>
            <a:normAutofit/>
          </a:bodyPr>
          <a:lstStyle/>
          <a:p>
            <a:r>
              <a:rPr lang="en-US" sz="2000" dirty="0"/>
              <a:t>VR and AR are used for training, allowing workers to practice tasks in a virtual environment, enhancing skills.</a:t>
            </a:r>
          </a:p>
        </p:txBody>
      </p:sp>
    </p:spTree>
    <p:extLst>
      <p:ext uri="{BB962C8B-B14F-4D97-AF65-F5344CB8AC3E}">
        <p14:creationId xmlns:p14="http://schemas.microsoft.com/office/powerpoint/2010/main" val="272150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309" y="317814"/>
            <a:ext cx="11603421" cy="170078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Future of </a:t>
            </a:r>
            <a:r>
              <a:rPr lang="en-US" b="1" dirty="0" err="1"/>
              <a:t>IoT</a:t>
            </a:r>
            <a:r>
              <a:rPr lang="en-US" b="1" dirty="0"/>
              <a:t> in Industry Revolution 4.0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98635" y="2680137"/>
            <a:ext cx="405173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Increased Integration</a:t>
            </a:r>
          </a:p>
          <a:p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Edge Computing</a:t>
            </a:r>
          </a:p>
          <a:p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5G Networks</a:t>
            </a:r>
          </a:p>
          <a:p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Expanded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4" name="TextBox 13"/>
          <p:cNvSpPr txBox="1"/>
          <p:nvPr/>
        </p:nvSpPr>
        <p:spPr>
          <a:xfrm>
            <a:off x="11465146" y="7145885"/>
            <a:ext cx="4728918" cy="3269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5" name="Picture 2" descr="Connected Objects, IoT, Augmented Reality, and Analytics: Our Take on  Opportunities to Optimize and Reinvent Operational Processes | The Triana  Grou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5494" y="2324428"/>
            <a:ext cx="5863236" cy="4186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731876" y="6511160"/>
            <a:ext cx="4733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</a:t>
            </a:r>
            <a:r>
              <a:rPr lang="en-US" dirty="0" smtClean="0">
                <a:sym typeface="Wingdings" panose="05000000000000000000" pitchFamily="2" charset="2"/>
              </a:rPr>
              <a:t>: The </a:t>
            </a:r>
            <a:r>
              <a:rPr lang="en-US" dirty="0" err="1" smtClean="0">
                <a:sym typeface="Wingdings" panose="05000000000000000000" pitchFamily="2" charset="2"/>
              </a:rPr>
              <a:t>Trian</a:t>
            </a:r>
            <a:r>
              <a:rPr lang="en-US" dirty="0" smtClean="0">
                <a:sym typeface="Wingdings" panose="05000000000000000000" pitchFamily="2" charset="2"/>
              </a:rPr>
              <a:t>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88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xmlns="" id="{CEB845D9-890B-484B-975B-B5F85434B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8" y="335455"/>
            <a:ext cx="5171770" cy="2039374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AEFAE7A4-BFF2-4F94-9264-0C5D1205E8D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1998" y="2738054"/>
            <a:ext cx="4787464" cy="3311525"/>
          </a:xfrm>
        </p:spPr>
        <p:txBody>
          <a:bodyPr/>
          <a:lstStyle/>
          <a:p>
            <a:pPr algn="ctr"/>
            <a:r>
              <a:rPr lang="en-US" sz="3200" b="1" dirty="0" err="1"/>
              <a:t>IoT</a:t>
            </a:r>
            <a:r>
              <a:rPr lang="en-US" sz="3200" b="1" dirty="0"/>
              <a:t> is Driving Industry Revolution </a:t>
            </a:r>
            <a:r>
              <a:rPr lang="en-US" sz="3200" b="1" dirty="0" smtClean="0"/>
              <a:t>4.0</a:t>
            </a:r>
          </a:p>
          <a:p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By enabling real-time data, insights, and control over complex processes, </a:t>
            </a:r>
            <a:r>
              <a:rPr lang="en-US" dirty="0" err="1"/>
              <a:t>IoT</a:t>
            </a:r>
            <a:r>
              <a:rPr lang="en-US" dirty="0"/>
              <a:t> is transforming the factory floor.</a:t>
            </a:r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663" b="663"/>
          <a:stretch>
            <a:fillRect/>
          </a:stretch>
        </p:blipFill>
        <p:spPr>
          <a:xfrm>
            <a:off x="6100763" y="335455"/>
            <a:ext cx="6091237" cy="590232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999890" y="6448097"/>
            <a:ext cx="4808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</a:t>
            </a:r>
            <a:r>
              <a:rPr lang="en-US" dirty="0" err="1" smtClean="0"/>
              <a:t>IoT</a:t>
            </a:r>
            <a:r>
              <a:rPr lang="en-US" dirty="0" smtClean="0"/>
              <a:t> Now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26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xmlns="" id="{CEB845D9-890B-484B-975B-B5F85434B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731" y="220717"/>
            <a:ext cx="5171770" cy="2039374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AEFAE7A4-BFF2-4F94-9264-0C5D1205E8D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88731" y="2506717"/>
            <a:ext cx="5060731" cy="3542863"/>
          </a:xfrm>
        </p:spPr>
        <p:txBody>
          <a:bodyPr>
            <a:normAutofit fontScale="92500"/>
          </a:bodyPr>
          <a:lstStyle/>
          <a:p>
            <a:pPr algn="ctr"/>
            <a:r>
              <a:rPr lang="en-US" sz="3500" b="1" dirty="0"/>
              <a:t>Security and Interoperability Challenges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Implementing </a:t>
            </a:r>
            <a:r>
              <a:rPr lang="en-US" sz="2600" dirty="0" err="1"/>
              <a:t>IoT</a:t>
            </a:r>
            <a:r>
              <a:rPr lang="en-US" sz="2600" dirty="0"/>
              <a:t> requires overcoming challenges such as security, complexity, and standardization, but the benefits make it worth the investment.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68359" y="6488668"/>
            <a:ext cx="4666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Internet of Things Journal</a:t>
            </a:r>
            <a:endParaRPr lang="en-US" dirty="0"/>
          </a:p>
        </p:txBody>
      </p:sp>
      <p:pic>
        <p:nvPicPr>
          <p:cNvPr id="16" name="Picture Placeholder 15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5323" r="15323"/>
          <a:stretch>
            <a:fillRect/>
          </a:stretch>
        </p:blipFill>
        <p:spPr>
          <a:xfrm>
            <a:off x="6069013" y="-6725"/>
            <a:ext cx="6122987" cy="6495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8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53">
            <a:extLst>
              <a:ext uri="{FF2B5EF4-FFF2-40B4-BE49-F238E27FC236}">
                <a16:creationId xmlns:a16="http://schemas.microsoft.com/office/drawing/2014/main" xmlns="" id="{742A82AB-F005-49A7-9C16-0AF17C1E9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30" y="378372"/>
            <a:ext cx="5402402" cy="186432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/>
              <a:t>What is the Internet of Things (</a:t>
            </a:r>
            <a:r>
              <a:rPr lang="en-US" sz="4800" b="1" dirty="0" err="1"/>
              <a:t>IoT</a:t>
            </a:r>
            <a:r>
              <a:rPr lang="en-US" sz="4800" b="1" dirty="0"/>
              <a:t>)?</a:t>
            </a:r>
            <a:br>
              <a:rPr lang="en-US" sz="4800" b="1" dirty="0"/>
            </a:br>
            <a:endParaRPr lang="en-US" sz="4800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xmlns="" id="{72142BC0-18E5-42CE-A02F-AC348DDCE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515" y="2752644"/>
            <a:ext cx="4384473" cy="3258102"/>
          </a:xfrm>
        </p:spPr>
        <p:txBody>
          <a:bodyPr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The network of physical </a:t>
            </a:r>
            <a:r>
              <a:rPr lang="en-US" b="1" dirty="0" smtClean="0"/>
              <a:t>devices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A transformative technology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Everything connected</a:t>
            </a:r>
          </a:p>
          <a:p>
            <a:endParaRPr lang="en-US" b="1" dirty="0"/>
          </a:p>
        </p:txBody>
      </p:sp>
      <p:pic>
        <p:nvPicPr>
          <p:cNvPr id="2054" name="Picture 6" descr="What Does it Mean to be &quot;On&quot; The Internet of Things? - The New Stack"/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6" b="2036"/>
          <a:stretch>
            <a:fillRect/>
          </a:stretch>
        </p:blipFill>
        <p:spPr bwMode="auto">
          <a:xfrm>
            <a:off x="5299075" y="740979"/>
            <a:ext cx="6892925" cy="5466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517932" y="6369269"/>
            <a:ext cx="6211613" cy="378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The New Stack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78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56">
            <a:extLst>
              <a:ext uri="{FF2B5EF4-FFF2-40B4-BE49-F238E27FC236}">
                <a16:creationId xmlns:a16="http://schemas.microsoft.com/office/drawing/2014/main" xmlns="" id="{D9F93E89-6BB0-44BD-A234-9F0747573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5193" y="3036762"/>
            <a:ext cx="7136064" cy="170078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27" name="Picture Placeholder 26" descr="Image of a typewriter with &quot;The End.&quot; typed on the paper. ">
            <a:extLst>
              <a:ext uri="{FF2B5EF4-FFF2-40B4-BE49-F238E27FC236}">
                <a16:creationId xmlns:a16="http://schemas.microsoft.com/office/drawing/2014/main" xmlns="" id="{E3EEA078-72A4-4C20-94E7-BFB4F433464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2804" y="1225484"/>
            <a:ext cx="4059934" cy="3951807"/>
          </a:xfr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xmlns="" id="{19606920-6D8A-4305-AB8A-83B7F9391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573" y="5560639"/>
            <a:ext cx="2270162" cy="57715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Presenter </a:t>
            </a:r>
            <a:r>
              <a:rPr lang="en-US" dirty="0" smtClean="0"/>
              <a:t>name: </a:t>
            </a:r>
            <a:r>
              <a:rPr lang="en-US" dirty="0" err="1" smtClean="0"/>
              <a:t>Ayushma</a:t>
            </a:r>
            <a:r>
              <a:rPr lang="en-US" dirty="0" smtClean="0"/>
              <a:t> </a:t>
            </a:r>
            <a:r>
              <a:rPr lang="en-US" dirty="0" err="1" smtClean="0"/>
              <a:t>Thapaliya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xmlns="" id="{27C60074-2066-4765-88F0-BC4B57CC1F9D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012737" y="5592879"/>
            <a:ext cx="2270162" cy="577153"/>
          </a:xfrm>
        </p:spPr>
        <p:txBody>
          <a:bodyPr>
            <a:normAutofit/>
          </a:bodyPr>
          <a:lstStyle/>
          <a:p>
            <a:r>
              <a:rPr lang="en-US" dirty="0" smtClean="0"/>
              <a:t>Student ID</a:t>
            </a:r>
            <a:r>
              <a:rPr lang="en-US" dirty="0" smtClean="0"/>
              <a:t>:</a:t>
            </a:r>
            <a:r>
              <a:rPr lang="en-US" dirty="0"/>
              <a:t> </a:t>
            </a:r>
            <a:r>
              <a:rPr lang="en-US" dirty="0" smtClean="0"/>
              <a:t>22085564</a:t>
            </a:r>
            <a:endParaRPr lang="en-US" dirty="0" smtClean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xmlns="" id="{5C765B3E-A7DA-421D-A959-98BFA5AE3BA1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8607972" y="5452727"/>
            <a:ext cx="3083285" cy="792969"/>
          </a:xfrm>
        </p:spPr>
        <p:txBody>
          <a:bodyPr>
            <a:normAutofit/>
          </a:bodyPr>
          <a:lstStyle/>
          <a:p>
            <a:r>
              <a:rPr lang="en-US" dirty="0" smtClean="0"/>
              <a:t>Program: BSc(Honorary) Cyber Security and Digital Forensics 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497902" y="5560638"/>
            <a:ext cx="26253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Level: 05</a:t>
            </a:r>
          </a:p>
          <a:p>
            <a:r>
              <a:rPr lang="en-US" sz="1600" dirty="0" smtClean="0"/>
              <a:t>Module: Internet of Things</a:t>
            </a:r>
          </a:p>
        </p:txBody>
      </p:sp>
    </p:spTree>
    <p:extLst>
      <p:ext uri="{BB962C8B-B14F-4D97-AF65-F5344CB8AC3E}">
        <p14:creationId xmlns:p14="http://schemas.microsoft.com/office/powerpoint/2010/main" val="245235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716D8A-2E12-4C9A-8001-077CF2830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3381" y="270203"/>
            <a:ext cx="4500737" cy="1747784"/>
          </a:xfrm>
        </p:spPr>
        <p:txBody>
          <a:bodyPr>
            <a:normAutofit/>
          </a:bodyPr>
          <a:lstStyle/>
          <a:p>
            <a:r>
              <a:rPr lang="en-US" dirty="0" smtClean="0"/>
              <a:t>Industry 4.0</a:t>
            </a:r>
            <a:endParaRPr lang="en-US" dirty="0"/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xmlns="" id="{69D5268B-B9FF-4EF5-90FE-EC2BBE068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022" y="1700158"/>
            <a:ext cx="4500737" cy="465619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The Fourth Industrial Revolution (4IR).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Industry </a:t>
            </a:r>
            <a:r>
              <a:rPr lang="en-US" dirty="0"/>
              <a:t>4.0, includes smart factories as a key element in order to enhance efficiency in part production</a:t>
            </a:r>
            <a:r>
              <a:rPr lang="en-US" dirty="0" smtClean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Cyber-Physical and Digitalization of </a:t>
            </a:r>
            <a:r>
              <a:rPr lang="en-US" dirty="0" smtClean="0"/>
              <a:t>manufacturing.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Use of digital technologies to improve productivity and efficiency.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xmlns="" id="{D0A2AA5F-AC43-49A7-AA8B-D75C87AB0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6144" y="6356350"/>
            <a:ext cx="932688" cy="365125"/>
          </a:xfrm>
        </p:spPr>
        <p:txBody>
          <a:bodyPr/>
          <a:lstStyle/>
          <a:p>
            <a:fld id="{F97E8200-1950-409B-82E7-99938E7AE35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074" name="Picture 2" descr="Industry 4.0 - Guide to Fourth Industrial Revolution"/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5" r="3445"/>
          <a:stretch>
            <a:fillRect/>
          </a:stretch>
        </p:blipFill>
        <p:spPr bwMode="auto">
          <a:xfrm>
            <a:off x="6411363" y="32877"/>
            <a:ext cx="5780637" cy="314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ndustry 4.0 transforming the smart industry - Elets CIO"/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80" b="7680"/>
          <a:stretch>
            <a:fillRect/>
          </a:stretch>
        </p:blipFill>
        <p:spPr bwMode="auto">
          <a:xfrm>
            <a:off x="6464435" y="3474054"/>
            <a:ext cx="5674491" cy="303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46022" y="6243145"/>
            <a:ext cx="4500737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52981" y="3148240"/>
            <a:ext cx="57859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Image Source: Knowledge Publisher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12020" y="6488668"/>
            <a:ext cx="3667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Image Source: </a:t>
            </a:r>
            <a:r>
              <a:rPr lang="en-US" dirty="0" err="1" smtClean="0">
                <a:solidFill>
                  <a:schemeClr val="bg1"/>
                </a:solidFill>
              </a:rPr>
              <a:t>Elets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Technomedia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1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07" y="380265"/>
            <a:ext cx="10732208" cy="17007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 smtClean="0"/>
              <a:t>Evolution of industry revolution</a:t>
            </a:r>
            <a:endParaRPr lang="en-US" sz="6000" dirty="0"/>
          </a:p>
        </p:txBody>
      </p:sp>
      <p:sp>
        <p:nvSpPr>
          <p:cNvPr id="5" name="AutoShape 2" descr="The Structure of remote predictive maintenance system | Download Scientific  Diagram"/>
          <p:cNvSpPr>
            <a:spLocks noChangeAspect="1" noChangeArrowheads="1"/>
          </p:cNvSpPr>
          <p:nvPr/>
        </p:nvSpPr>
        <p:spPr bwMode="auto">
          <a:xfrm>
            <a:off x="8763546" y="911211"/>
            <a:ext cx="2465285" cy="2465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306094" y="6513619"/>
            <a:ext cx="5919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Manufacturing Solutions that Transforms </a:t>
            </a:r>
            <a:endParaRPr lang="en-US" dirty="0"/>
          </a:p>
        </p:txBody>
      </p:sp>
      <p:pic>
        <p:nvPicPr>
          <p:cNvPr id="11268" name="Picture 4" descr="How Industry 4.0 is Revolutionizing Manufacturing Operations?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159" y="2301766"/>
            <a:ext cx="8322503" cy="4211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637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405" y="1166648"/>
            <a:ext cx="10990142" cy="205992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 smtClean="0"/>
              <a:t>Internet of things in industry 4.0</a:t>
            </a:r>
            <a:br>
              <a:rPr lang="en-US" sz="6000" dirty="0" smtClean="0"/>
            </a:br>
            <a:r>
              <a:rPr lang="en-US" sz="6000" dirty="0"/>
              <a:t> </a:t>
            </a:r>
            <a:r>
              <a:rPr lang="en-US" sz="6000" dirty="0" smtClean="0"/>
              <a:t>   (smart factories)</a:t>
            </a:r>
            <a:br>
              <a:rPr lang="en-US" sz="6000" dirty="0" smtClean="0"/>
            </a:br>
            <a:r>
              <a:rPr lang="en-US" sz="6000" dirty="0" smtClean="0"/>
              <a:t>overview</a:t>
            </a:r>
            <a:endParaRPr lang="en-US" sz="6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51A6D85-3837-435F-A342-5A3F98172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124" y="4477408"/>
            <a:ext cx="11382703" cy="2380592"/>
          </a:xfrm>
        </p:spPr>
        <p:txBody>
          <a:bodyPr>
            <a:normAutofit fontScale="25000" lnSpcReduction="2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8000" dirty="0" smtClean="0"/>
              <a:t>Sensor uses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8000" dirty="0" smtClean="0"/>
              <a:t>Software </a:t>
            </a:r>
            <a:r>
              <a:rPr lang="en-US" sz="8000" dirty="0"/>
              <a:t>to monitor and optimize the production </a:t>
            </a:r>
            <a:r>
              <a:rPr lang="en-US" sz="8000" dirty="0" smtClean="0"/>
              <a:t>process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8000" dirty="0" smtClean="0"/>
              <a:t>Growth of autonomous systems like transportation and logistics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8000" dirty="0"/>
              <a:t>To monitor and optimize energy usage during part </a:t>
            </a:r>
            <a:r>
              <a:rPr lang="en-US" sz="8000" dirty="0" smtClean="0"/>
              <a:t>manufacturing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8000" dirty="0" smtClean="0"/>
              <a:t>Provide </a:t>
            </a:r>
            <a:r>
              <a:rPr lang="en-US" sz="8000" dirty="0"/>
              <a:t>a more comprehensive view of the factory environment to enhance workplace safety </a:t>
            </a:r>
            <a:endParaRPr lang="en-US" sz="80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Merits Of </a:t>
            </a:r>
            <a:r>
              <a:rPr lang="en-US" sz="6000" dirty="0" err="1" smtClean="0"/>
              <a:t>IoT</a:t>
            </a:r>
            <a:r>
              <a:rPr lang="en-US" sz="6000" dirty="0" smtClean="0"/>
              <a:t> in Industry 4.0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594" y="2396359"/>
            <a:ext cx="5067677" cy="390984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Predictive Maintenance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Accurate management of resources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Asset Tracking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Inventory Management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Quality control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Data Driven Decision Making </a:t>
            </a:r>
            <a:endParaRPr lang="en-US" dirty="0"/>
          </a:p>
        </p:txBody>
      </p:sp>
      <p:sp>
        <p:nvSpPr>
          <p:cNvPr id="5" name="AutoShape 2" descr="The Structure of remote predictive maintenance system | Download Scientific  Diagram"/>
          <p:cNvSpPr>
            <a:spLocks noChangeAspect="1" noChangeArrowheads="1"/>
          </p:cNvSpPr>
          <p:nvPr/>
        </p:nvSpPr>
        <p:spPr bwMode="auto">
          <a:xfrm>
            <a:off x="8763546" y="911211"/>
            <a:ext cx="2465285" cy="2465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290442" y="2396359"/>
            <a:ext cx="5707118" cy="4256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104" name="Picture 8" descr="Applied Sciences | Free Full-Text | On Predictive Maintenance in Industry  4.0: Overview, Models, and Challeng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7271" y="2286000"/>
            <a:ext cx="6864729" cy="4571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542689" y="6558455"/>
            <a:ext cx="3831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MDPI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07" y="380265"/>
            <a:ext cx="10732208" cy="17007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 smtClean="0"/>
              <a:t>Challenges Of </a:t>
            </a:r>
            <a:r>
              <a:rPr lang="en-US" sz="6000" dirty="0" err="1" smtClean="0"/>
              <a:t>IoT</a:t>
            </a:r>
            <a:r>
              <a:rPr lang="en-US" sz="6000" dirty="0" smtClean="0"/>
              <a:t> in Industry 4.0</a:t>
            </a:r>
            <a:endParaRPr lang="en-US" sz="6000" dirty="0"/>
          </a:p>
        </p:txBody>
      </p:sp>
      <p:sp>
        <p:nvSpPr>
          <p:cNvPr id="5" name="AutoShape 2" descr="The Structure of remote predictive maintenance system | Download Scientific  Diagram"/>
          <p:cNvSpPr>
            <a:spLocks noChangeAspect="1" noChangeArrowheads="1"/>
          </p:cNvSpPr>
          <p:nvPr/>
        </p:nvSpPr>
        <p:spPr bwMode="auto">
          <a:xfrm>
            <a:off x="8763546" y="911211"/>
            <a:ext cx="2465285" cy="2465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25900" y="6468382"/>
            <a:ext cx="3831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</a:t>
            </a:r>
            <a:r>
              <a:rPr lang="en-US" dirty="0" err="1" smtClean="0"/>
              <a:t>Xorlogics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026" name="Picture 2" descr="Top 5 Challenges of Implementing Industrial IOT – Xorlogic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087" y="2263515"/>
            <a:ext cx="6692914" cy="4020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5185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07" y="380265"/>
            <a:ext cx="10732208" cy="1700784"/>
          </a:xfrm>
        </p:spPr>
        <p:txBody>
          <a:bodyPr>
            <a:normAutofit/>
          </a:bodyPr>
          <a:lstStyle/>
          <a:p>
            <a:pPr algn="ctr"/>
            <a:r>
              <a:rPr lang="en-US" sz="6000" dirty="0" err="1" smtClean="0"/>
              <a:t>IoT</a:t>
            </a:r>
            <a:r>
              <a:rPr lang="en-US" sz="6000" dirty="0" smtClean="0"/>
              <a:t> in manufacturing</a:t>
            </a:r>
            <a:endParaRPr lang="en-US" sz="6000" dirty="0"/>
          </a:p>
        </p:txBody>
      </p:sp>
      <p:sp>
        <p:nvSpPr>
          <p:cNvPr id="5" name="AutoShape 2" descr="The Structure of remote predictive maintenance system | Download Scientific  Diagram"/>
          <p:cNvSpPr>
            <a:spLocks noChangeAspect="1" noChangeArrowheads="1"/>
          </p:cNvSpPr>
          <p:nvPr/>
        </p:nvSpPr>
        <p:spPr bwMode="auto">
          <a:xfrm>
            <a:off x="8763546" y="911211"/>
            <a:ext cx="2465285" cy="2465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25900" y="6488668"/>
            <a:ext cx="3831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Image Source: </a:t>
            </a:r>
            <a:r>
              <a:rPr lang="en-US" dirty="0" err="1" smtClean="0"/>
              <a:t>Intelegain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052" name="Picture 4" descr="The Ultimate Guide to IoT-driven Digital Transformation in Manufacturi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640" y="2278505"/>
            <a:ext cx="8319540" cy="422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528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xmlns="" id="{CC69C1A1-78E3-4597-AE36-69056DA3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6793" y="299803"/>
            <a:ext cx="6910466" cy="6406681"/>
          </a:xfrm>
        </p:spPr>
        <p:txBody>
          <a:bodyPr/>
          <a:lstStyle/>
          <a:p>
            <a:pPr algn="ctr"/>
            <a:r>
              <a:rPr lang="en-US" dirty="0" smtClean="0"/>
              <a:t>Real World Examples of industry 4.0 or the smart factories implementing </a:t>
            </a:r>
            <a:r>
              <a:rPr lang="en-US" dirty="0" err="1" smtClean="0"/>
              <a:t>iot</a:t>
            </a:r>
            <a:endParaRPr lang="en-US" dirty="0"/>
          </a:p>
        </p:txBody>
      </p:sp>
      <p:pic>
        <p:nvPicPr>
          <p:cNvPr id="3080" name="Picture 8" descr="Applications of IoT in Manufacturing Plants - The Manufacturer"/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67" r="32667"/>
          <a:stretch>
            <a:fillRect/>
          </a:stretch>
        </p:blipFill>
        <p:spPr bwMode="auto">
          <a:xfrm>
            <a:off x="0" y="0"/>
            <a:ext cx="4657345" cy="6490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37347" y="6521818"/>
            <a:ext cx="3582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Image Source: The Manufacturer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17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069F72-2015-4FB6-9588-A49CB14BDC12}">
  <ds:schemaRefs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230e9df3-be65-4c73-a93b-d1236ebd677e"/>
    <ds:schemaRef ds:uri="http://schemas.microsoft.com/sharepoint/v3"/>
    <ds:schemaRef ds:uri="http://purl.org/dc/elements/1.1/"/>
    <ds:schemaRef ds:uri="http://purl.org/dc/terms/"/>
    <ds:schemaRef ds:uri="http://schemas.microsoft.com/office/infopath/2007/PartnerControls"/>
    <ds:schemaRef ds:uri="16c05727-aa75-4e4a-9b5f-8a80a1165891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6DA60BD-0042-4722-B671-D551884D1EE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5BFFF-2B6E-4D20-8938-61E36B8CFE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_JuxtaposeVTI</Template>
  <TotalTime>0</TotalTime>
  <Words>568</Words>
  <Application>Microsoft Office PowerPoint</Application>
  <PresentationFormat>Widescreen</PresentationFormat>
  <Paragraphs>108</Paragraphs>
  <Slides>20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Franklin Gothic Demi Cond</vt:lpstr>
      <vt:lpstr>Franklin Gothic Medium</vt:lpstr>
      <vt:lpstr>Wingdings</vt:lpstr>
      <vt:lpstr>JuxtaposeVTI</vt:lpstr>
      <vt:lpstr>Internet of Things in Industry Revolution 4.0 </vt:lpstr>
      <vt:lpstr>What is the Internet of Things (IoT)? </vt:lpstr>
      <vt:lpstr>Industry 4.0</vt:lpstr>
      <vt:lpstr>Evolution of industry revolution</vt:lpstr>
      <vt:lpstr>Internet of things in industry 4.0     (smart factories) overview</vt:lpstr>
      <vt:lpstr>Merits Of IoT in Industry 4.0</vt:lpstr>
      <vt:lpstr>Challenges Of IoT in Industry 4.0</vt:lpstr>
      <vt:lpstr>IoT in manufacturing</vt:lpstr>
      <vt:lpstr>Real World Examples of industry 4.0 or the smart factories implementing iot</vt:lpstr>
      <vt:lpstr>Abb robotics</vt:lpstr>
      <vt:lpstr>Bosch greenhouse</vt:lpstr>
      <vt:lpstr>Smart factory components</vt:lpstr>
      <vt:lpstr>Sensors used in Smart factory </vt:lpstr>
      <vt:lpstr>Communication protocol in Smart factory </vt:lpstr>
      <vt:lpstr>Security challenges</vt:lpstr>
      <vt:lpstr>Human machine collaboration in industry 4.0</vt:lpstr>
      <vt:lpstr>Future of IoT in Industry Revolution 4.0</vt:lpstr>
      <vt:lpstr>SUMMARY</vt:lpstr>
      <vt:lpstr>SUMMARY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2021-04-27T10:31:44Z</dcterms:created>
  <dcterms:modified xsi:type="dcterms:W3CDTF">2024-01-06T15:19:54Z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